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Corsiva"/>
      <p:regular r:id="rId16"/>
      <p:bold r:id="rId17"/>
      <p:italic r:id="rId18"/>
      <p:boldItalic r:id="rId19"/>
    </p:embeddedFont>
    <p:embeddedFont>
      <p:font typeface="Lobster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hafs8Grz/pjBTa3PkVBT3j0yZe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bster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orsiva-bold.fntdata"/><Relationship Id="rId16" Type="http://schemas.openxmlformats.org/officeDocument/2006/relationships/font" Target="fonts/Corsiva-regular.fntdata"/><Relationship Id="rId5" Type="http://schemas.openxmlformats.org/officeDocument/2006/relationships/slide" Target="slides/slide1.xml"/><Relationship Id="rId19" Type="http://schemas.openxmlformats.org/officeDocument/2006/relationships/font" Target="fonts/Corsiva-boldItalic.fntdata"/><Relationship Id="rId6" Type="http://schemas.openxmlformats.org/officeDocument/2006/relationships/slide" Target="slides/slide2.xml"/><Relationship Id="rId18" Type="http://schemas.openxmlformats.org/officeDocument/2006/relationships/font" Target="fonts/Corsiv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b34c6ab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eb34c6abfc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p14:dur="36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754471" y="4267200"/>
            <a:ext cx="4437529" cy="2573290"/>
          </a:xfrm>
          <a:prstGeom prst="rect">
            <a:avLst/>
          </a:prstGeom>
          <a:solidFill>
            <a:srgbClr val="6C4F4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7754471" y="0"/>
            <a:ext cx="4437529" cy="4267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>
            <p:ph type="ctrTitle"/>
          </p:nvPr>
        </p:nvSpPr>
        <p:spPr>
          <a:xfrm>
            <a:off x="7702537" y="439650"/>
            <a:ext cx="45414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4F41"/>
              </a:buClr>
              <a:buSzPts val="4600"/>
              <a:buFont typeface="Corsiva"/>
              <a:buNone/>
            </a:pPr>
            <a:r>
              <a:rPr b="1" lang="ru-RU" sz="39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Кофейня самообслуживания: разбор по </a:t>
            </a:r>
            <a:br>
              <a:rPr b="1" lang="ru-RU" sz="39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</a:br>
            <a:r>
              <a:rPr b="1" lang="ru-RU" sz="39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бизнес-модели Остервальдера</a:t>
            </a:r>
            <a:endParaRPr b="1" sz="3900">
              <a:solidFill>
                <a:srgbClr val="6C4F4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7933765" y="4468066"/>
            <a:ext cx="4078941" cy="2129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3000"/>
              <a:buNone/>
            </a:pPr>
            <a:r>
              <a:rPr i="1" lang="ru-RU" sz="30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Выполнили</a:t>
            </a:r>
            <a:r>
              <a:rPr i="1" lang="ru-RU" sz="30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: 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ACDBC"/>
              </a:buClr>
              <a:buSzPts val="3000"/>
              <a:buNone/>
            </a:pPr>
            <a:r>
              <a:rPr lang="ru-RU" sz="30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Кабалык Андрей</a:t>
            </a:r>
            <a:endParaRPr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ACDBC"/>
              </a:buClr>
              <a:buSzPts val="3000"/>
              <a:buNone/>
            </a:pPr>
            <a:r>
              <a:rPr lang="ru-RU" sz="30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 Степанов Егор</a:t>
            </a:r>
            <a:endParaRPr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ACDBC"/>
              </a:buClr>
              <a:buSzPts val="3000"/>
              <a:buNone/>
            </a:pPr>
            <a:r>
              <a:rPr lang="ru-RU" sz="30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 Болорболд Аригуун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451" y="0"/>
            <a:ext cx="479956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/>
          <p:nvPr/>
        </p:nvSpPr>
        <p:spPr>
          <a:xfrm>
            <a:off x="7754471" y="3209364"/>
            <a:ext cx="4437529" cy="3631125"/>
          </a:xfrm>
          <a:prstGeom prst="rect">
            <a:avLst/>
          </a:prstGeom>
          <a:solidFill>
            <a:srgbClr val="6C4F4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7754471" y="0"/>
            <a:ext cx="4437529" cy="318975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0"/>
          <p:cNvSpPr txBox="1"/>
          <p:nvPr>
            <p:ph type="ctrTitle"/>
          </p:nvPr>
        </p:nvSpPr>
        <p:spPr>
          <a:xfrm>
            <a:off x="7754471" y="1213877"/>
            <a:ext cx="4437529" cy="7619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4F41"/>
              </a:buClr>
              <a:buSzPts val="5400"/>
              <a:buFont typeface="Corsiva"/>
              <a:buNone/>
            </a:pPr>
            <a:r>
              <a:rPr b="1" i="1" lang="ru-RU" sz="54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Издержки</a:t>
            </a:r>
            <a:r>
              <a:rPr b="1" i="1" lang="ru-RU" sz="46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: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81" name="Google Shape;181;p10"/>
          <p:cNvSpPr txBox="1"/>
          <p:nvPr>
            <p:ph idx="1" type="subTitle"/>
          </p:nvPr>
        </p:nvSpPr>
        <p:spPr>
          <a:xfrm>
            <a:off x="7933764" y="4228047"/>
            <a:ext cx="4078941" cy="1593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2800"/>
              <a:buNone/>
            </a:pPr>
            <a:r>
              <a:rPr lang="ru-RU" sz="28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Зарплаты сотрудникам, плата за тех. обслуживание, сырье, расходники, аренда, возможная реклама</a:t>
            </a:r>
            <a:endParaRPr sz="60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descr="Кофейня самообслуживания от белорусской франшизы “Кофе Саунд “– простой и  доступный вариант для начала своего бизнеса | Новости компании  Белфранчайзинг" id="182" name="Google Shape;1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717" y="8965"/>
            <a:ext cx="6849035" cy="6849035"/>
          </a:xfrm>
          <a:prstGeom prst="rect">
            <a:avLst/>
          </a:prstGeom>
          <a:noFill/>
          <a:ln>
            <a:noFill/>
          </a:ln>
        </p:spPr>
      </p:pic>
      <p:sp>
        <p:nvSpPr>
          <p:cNvPr descr="Self-service coffee shop i-Coffee.me franchise - Cost &amp; Fees | All Details  &amp; Requirements" id="183" name="Google Shape;183;p1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b34c6abfc_0_6"/>
          <p:cNvSpPr/>
          <p:nvPr/>
        </p:nvSpPr>
        <p:spPr>
          <a:xfrm>
            <a:off x="7754471" y="3209364"/>
            <a:ext cx="4437600" cy="3631200"/>
          </a:xfrm>
          <a:prstGeom prst="rect">
            <a:avLst/>
          </a:prstGeom>
          <a:solidFill>
            <a:srgbClr val="6C4F4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eb34c6abfc_0_6"/>
          <p:cNvSpPr/>
          <p:nvPr/>
        </p:nvSpPr>
        <p:spPr>
          <a:xfrm>
            <a:off x="7754471" y="0"/>
            <a:ext cx="4437600" cy="3189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1eb34c6abf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eb34c6abfc_0_6"/>
          <p:cNvSpPr txBox="1"/>
          <p:nvPr>
            <p:ph type="ctrTitle"/>
          </p:nvPr>
        </p:nvSpPr>
        <p:spPr>
          <a:xfrm>
            <a:off x="7754471" y="1213877"/>
            <a:ext cx="4437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4F41"/>
              </a:buClr>
              <a:buSzPts val="5400"/>
              <a:buFont typeface="Corsiva"/>
              <a:buNone/>
            </a:pPr>
            <a:r>
              <a:rPr b="1" i="1" lang="ru-RU" sz="51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Бизнес-модель</a:t>
            </a:r>
            <a:r>
              <a:rPr b="1" i="1" lang="ru-RU" sz="46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: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2" name="Google Shape;192;g1eb34c6abfc_0_6"/>
          <p:cNvSpPr txBox="1"/>
          <p:nvPr>
            <p:ph idx="1" type="subTitle"/>
          </p:nvPr>
        </p:nvSpPr>
        <p:spPr>
          <a:xfrm>
            <a:off x="7933875" y="3581401"/>
            <a:ext cx="40788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3300"/>
              <a:buFont typeface="Lobster"/>
              <a:buChar char="●"/>
            </a:pPr>
            <a:r>
              <a:rPr lang="ru-RU" sz="33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Франчайзинг</a:t>
            </a:r>
            <a:endParaRPr sz="33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3300"/>
              <a:buFont typeface="Lobster"/>
              <a:buChar char="●"/>
            </a:pPr>
            <a:r>
              <a:rPr lang="ru-RU" sz="33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Магазин в магазине</a:t>
            </a:r>
            <a:endParaRPr sz="33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3300"/>
              <a:buFont typeface="Lobster"/>
              <a:buChar char="●"/>
            </a:pPr>
            <a:r>
              <a:rPr lang="ru-RU" sz="33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Брендинг ингредиентов</a:t>
            </a:r>
            <a:endParaRPr sz="33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3300"/>
              <a:buFont typeface="Lobster"/>
              <a:buChar char="●"/>
            </a:pPr>
            <a:r>
              <a:rPr lang="ru-RU" sz="33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Бритва и лезвие</a:t>
            </a:r>
            <a:endParaRPr sz="33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descr="Self-service coffee shop i-Coffee.me franchise - Cost &amp; Fees | All Details  &amp; Requirements" id="193" name="Google Shape;193;g1eb34c6abfc_0_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eb34c6abf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eb34c6abfc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75" y="304800"/>
            <a:ext cx="7048500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7754471" y="3209364"/>
            <a:ext cx="4437529" cy="3631125"/>
          </a:xfrm>
          <a:prstGeom prst="rect">
            <a:avLst/>
          </a:prstGeom>
          <a:solidFill>
            <a:srgbClr val="6C4F4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7754471" y="0"/>
            <a:ext cx="4437529" cy="318975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>
            <p:ph type="ctrTitle"/>
          </p:nvPr>
        </p:nvSpPr>
        <p:spPr>
          <a:xfrm>
            <a:off x="7754469" y="-107997"/>
            <a:ext cx="4437529" cy="24029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4F41"/>
              </a:buClr>
              <a:buSzPts val="4600"/>
              <a:buFont typeface="Corsiva"/>
              <a:buNone/>
            </a:pPr>
            <a:r>
              <a:rPr b="1" i="1" lang="ru-RU" sz="46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Ключевые виды деятельности: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8" name="Google Shape;98;p2"/>
          <p:cNvSpPr txBox="1"/>
          <p:nvPr>
            <p:ph idx="1" type="subTitle"/>
          </p:nvPr>
        </p:nvSpPr>
        <p:spPr>
          <a:xfrm>
            <a:off x="7933764" y="3458443"/>
            <a:ext cx="4078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3200"/>
              <a:buNone/>
            </a:pPr>
            <a:r>
              <a:rPr lang="ru-RU" sz="32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Производство и реализация кофе-автоматов,</a:t>
            </a:r>
            <a:r>
              <a:rPr lang="ru-RU">
                <a:latin typeface="Lobster"/>
                <a:ea typeface="Lobster"/>
                <a:cs typeface="Lobster"/>
                <a:sym typeface="Lobster"/>
              </a:rPr>
              <a:t> </a:t>
            </a:r>
            <a:br>
              <a:rPr lang="ru-RU">
                <a:latin typeface="Lobster"/>
                <a:ea typeface="Lobster"/>
                <a:cs typeface="Lobster"/>
                <a:sym typeface="Lobster"/>
              </a:rPr>
            </a:br>
            <a:r>
              <a:rPr lang="ru-RU" sz="32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а также их обслуживание, ремонт, </a:t>
            </a:r>
            <a:r>
              <a:rPr lang="ru-RU" sz="32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возможная </a:t>
            </a:r>
            <a:r>
              <a:rPr lang="ru-RU" sz="32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реклама</a:t>
            </a:r>
            <a:endParaRPr sz="36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descr="Кофейня самообслуживания - Торговые автоматы и сенсорные киоски Клондайк,  Екатеринбург"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8346" y="-19611"/>
            <a:ext cx="5517777" cy="689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7754471" y="3209364"/>
            <a:ext cx="4437529" cy="3631125"/>
          </a:xfrm>
          <a:prstGeom prst="rect">
            <a:avLst/>
          </a:prstGeom>
          <a:solidFill>
            <a:srgbClr val="6C4F4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7754471" y="0"/>
            <a:ext cx="4437529" cy="318975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>
            <p:ph type="ctrTitle"/>
          </p:nvPr>
        </p:nvSpPr>
        <p:spPr>
          <a:xfrm>
            <a:off x="7754469" y="-107997"/>
            <a:ext cx="4437529" cy="24029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4F41"/>
              </a:buClr>
              <a:buSzPts val="4400"/>
              <a:buFont typeface="Corsiva"/>
              <a:buNone/>
            </a:pPr>
            <a:r>
              <a:rPr b="1" i="1" lang="ru-RU" sz="39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Предоставляемая ценность:</a:t>
            </a:r>
            <a:endParaRPr i="1" sz="39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8" name="Google Shape;108;p3"/>
          <p:cNvSpPr txBox="1"/>
          <p:nvPr>
            <p:ph idx="1" type="subTitle"/>
          </p:nvPr>
        </p:nvSpPr>
        <p:spPr>
          <a:xfrm>
            <a:off x="7933762" y="3588332"/>
            <a:ext cx="4078941" cy="2873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3200"/>
              <a:buNone/>
            </a:pPr>
            <a:r>
              <a:rPr lang="ru-RU" sz="32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Продажа кофе-автоматов, приносящих доход их будущим владельцам и кофе покупателям </a:t>
            </a:r>
            <a:r>
              <a:rPr i="1" lang="ru-RU" sz="20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[сонным студентам]</a:t>
            </a:r>
            <a:endParaRPr i="1" sz="32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344706" y="0"/>
            <a:ext cx="4984376" cy="684048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1642" y="107997"/>
            <a:ext cx="47343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7754471" y="3209364"/>
            <a:ext cx="4437529" cy="3631125"/>
          </a:xfrm>
          <a:prstGeom prst="rect">
            <a:avLst/>
          </a:prstGeom>
          <a:solidFill>
            <a:srgbClr val="6C4F4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7754471" y="0"/>
            <a:ext cx="4437529" cy="318975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>
            <p:ph type="ctrTitle"/>
          </p:nvPr>
        </p:nvSpPr>
        <p:spPr>
          <a:xfrm>
            <a:off x="7754469" y="-120147"/>
            <a:ext cx="44376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4F41"/>
              </a:buClr>
              <a:buSzPts val="4600"/>
              <a:buFont typeface="Corsiva"/>
              <a:buNone/>
            </a:pPr>
            <a:r>
              <a:rPr b="1" i="1" lang="ru-RU" sz="46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Ключевые партнёры: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9" name="Google Shape;119;p4"/>
          <p:cNvSpPr txBox="1"/>
          <p:nvPr>
            <p:ph idx="1" type="subTitle"/>
          </p:nvPr>
        </p:nvSpPr>
        <p:spPr>
          <a:xfrm>
            <a:off x="7933764" y="3876427"/>
            <a:ext cx="4078941" cy="229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3200"/>
              <a:buNone/>
            </a:pPr>
            <a:r>
              <a:rPr lang="ru-RU" sz="32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Производители оборудования, публичные заведения, мастера по ремонту, обслуживающий персонал</a:t>
            </a:r>
            <a:endParaRPr sz="44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203" y="0"/>
            <a:ext cx="533806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7754471" y="3209364"/>
            <a:ext cx="4437529" cy="3631125"/>
          </a:xfrm>
          <a:prstGeom prst="rect">
            <a:avLst/>
          </a:prstGeom>
          <a:solidFill>
            <a:srgbClr val="6C4F4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7754471" y="0"/>
            <a:ext cx="4437529" cy="318975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>
            <p:ph type="ctrTitle"/>
          </p:nvPr>
        </p:nvSpPr>
        <p:spPr>
          <a:xfrm>
            <a:off x="7754469" y="1242801"/>
            <a:ext cx="4437529" cy="7041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4F41"/>
              </a:buClr>
              <a:buSzPts val="4600"/>
              <a:buFont typeface="Corsiva"/>
              <a:buNone/>
            </a:pPr>
            <a:r>
              <a:rPr b="1" i="1" lang="ru-RU" sz="46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Клиенты: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9" name="Google Shape;129;p5"/>
          <p:cNvSpPr txBox="1"/>
          <p:nvPr>
            <p:ph idx="1" type="subTitle"/>
          </p:nvPr>
        </p:nvSpPr>
        <p:spPr>
          <a:xfrm>
            <a:off x="7933764" y="3805518"/>
            <a:ext cx="4078941" cy="2873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2800"/>
              <a:buNone/>
            </a:pPr>
            <a:r>
              <a:rPr lang="ru-RU" sz="28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Владельцы помещений: рестораны, офисные центры, университеты, клубы, и в общем люди, стремящиеся заработать с помощью данной франшизы</a:t>
            </a:r>
            <a:endParaRPr sz="40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descr="Selfcoffee"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281281"/>
            <a:ext cx="7754467" cy="629543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 txBox="1"/>
          <p:nvPr/>
        </p:nvSpPr>
        <p:spPr>
          <a:xfrm>
            <a:off x="2779057" y="1058135"/>
            <a:ext cx="23846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DACDBC"/>
                </a:solidFill>
                <a:latin typeface="Corsiva"/>
                <a:ea typeface="Corsiva"/>
                <a:cs typeface="Corsiva"/>
                <a:sym typeface="Corsiva"/>
              </a:rPr>
              <a:t>ИТМО РЕФЕРЕНС?!?!</a:t>
            </a:r>
            <a:endParaRPr/>
          </a:p>
        </p:txBody>
      </p:sp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/>
          <p:nvPr/>
        </p:nvSpPr>
        <p:spPr>
          <a:xfrm>
            <a:off x="7754471" y="3285564"/>
            <a:ext cx="4437600" cy="3631200"/>
          </a:xfrm>
          <a:prstGeom prst="rect">
            <a:avLst/>
          </a:prstGeom>
          <a:solidFill>
            <a:srgbClr val="6C4F4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7754471" y="0"/>
            <a:ext cx="4437529" cy="318975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>
            <p:ph type="ctrTitle"/>
          </p:nvPr>
        </p:nvSpPr>
        <p:spPr>
          <a:xfrm>
            <a:off x="7754467" y="967120"/>
            <a:ext cx="4437529" cy="1255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4F41"/>
              </a:buClr>
              <a:buSzPts val="4400"/>
              <a:buFont typeface="Corsiva"/>
              <a:buNone/>
            </a:pPr>
            <a:r>
              <a:rPr b="1" i="1" lang="ru-RU" sz="39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Взаимоотношения с клиентами:</a:t>
            </a:r>
            <a:endParaRPr i="1" sz="39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0" name="Google Shape;140;p6"/>
          <p:cNvSpPr txBox="1"/>
          <p:nvPr>
            <p:ph idx="1" type="subTitle"/>
          </p:nvPr>
        </p:nvSpPr>
        <p:spPr>
          <a:xfrm>
            <a:off x="7933760" y="4775543"/>
            <a:ext cx="4078941" cy="498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2800"/>
              <a:buNone/>
            </a:pPr>
            <a:r>
              <a:rPr lang="ru-RU" sz="28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Веб-сайт, горячая линия</a:t>
            </a:r>
            <a:endParaRPr sz="48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descr="Тот самый кофе!»: молодой бизнесмен откроет в Острове и Пскове кофейни  самообслуживания" id="141" name="Google Shape;141;p6"/>
          <p:cNvSpPr/>
          <p:nvPr/>
        </p:nvSpPr>
        <p:spPr>
          <a:xfrm>
            <a:off x="5755341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Тот самый кофе!»: молодой бизнесмен откроет в Острове и Пскове кофейни  самообслуживания" id="142" name="Google Shape;14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/>
          <p:nvPr/>
        </p:nvSpPr>
        <p:spPr>
          <a:xfrm>
            <a:off x="7754471" y="3209364"/>
            <a:ext cx="4437529" cy="3631125"/>
          </a:xfrm>
          <a:prstGeom prst="rect">
            <a:avLst/>
          </a:prstGeom>
          <a:solidFill>
            <a:srgbClr val="6C4F4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7754446" y="-75"/>
            <a:ext cx="4437600" cy="3189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 txBox="1"/>
          <p:nvPr>
            <p:ph type="ctrTitle"/>
          </p:nvPr>
        </p:nvSpPr>
        <p:spPr>
          <a:xfrm>
            <a:off x="7754471" y="1169054"/>
            <a:ext cx="4437529" cy="8516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4F41"/>
              </a:buClr>
              <a:buSzPts val="5400"/>
              <a:buFont typeface="Corsiva"/>
              <a:buNone/>
            </a:pPr>
            <a:r>
              <a:rPr b="1" i="1" lang="ru-RU" sz="54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Каналы сбыта</a:t>
            </a:r>
            <a:r>
              <a:rPr b="1" i="1" lang="ru-RU" sz="46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: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1" name="Google Shape;151;p7"/>
          <p:cNvSpPr txBox="1"/>
          <p:nvPr>
            <p:ph idx="1" type="subTitle"/>
          </p:nvPr>
        </p:nvSpPr>
        <p:spPr>
          <a:xfrm>
            <a:off x="7933839" y="3439636"/>
            <a:ext cx="40788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2800"/>
              <a:buNone/>
            </a:pPr>
            <a:r>
              <a:rPr lang="ru-RU" sz="26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Шоу-румы с оборудованием компании, куда приходят будущие покупатели для оценки кофе-автоматов для последующей покупки; рекламные агенты, которые предлагают владельцам помещений франшизу</a:t>
            </a:r>
            <a:endParaRPr sz="26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descr="Бизнес на установке мини-кофейни самообслуживания" id="152" name="Google Shape;1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5485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/>
          <p:nvPr/>
        </p:nvSpPr>
        <p:spPr>
          <a:xfrm>
            <a:off x="7754471" y="3209364"/>
            <a:ext cx="4437529" cy="3631125"/>
          </a:xfrm>
          <a:prstGeom prst="rect">
            <a:avLst/>
          </a:prstGeom>
          <a:solidFill>
            <a:srgbClr val="6C4F4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7754471" y="0"/>
            <a:ext cx="4437529" cy="318975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 txBox="1"/>
          <p:nvPr>
            <p:ph type="ctrTitle"/>
          </p:nvPr>
        </p:nvSpPr>
        <p:spPr>
          <a:xfrm>
            <a:off x="7754471" y="1213877"/>
            <a:ext cx="4437529" cy="7619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4F41"/>
              </a:buClr>
              <a:buSzPts val="4600"/>
              <a:buFont typeface="Corsiva"/>
              <a:buNone/>
            </a:pPr>
            <a:r>
              <a:rPr b="1" i="1" lang="ru-RU" sz="46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Ключевые ресурсы: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1" name="Google Shape;161;p8"/>
          <p:cNvSpPr txBox="1"/>
          <p:nvPr>
            <p:ph idx="1" type="subTitle"/>
          </p:nvPr>
        </p:nvSpPr>
        <p:spPr>
          <a:xfrm>
            <a:off x="7933764" y="3876427"/>
            <a:ext cx="4078941" cy="229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3200"/>
              <a:buNone/>
            </a:pPr>
            <a:r>
              <a:rPr lang="ru-RU" sz="29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Предпринимательские навыки, капитал, сотрудники производства и обслуживания</a:t>
            </a:r>
            <a:endParaRPr sz="29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descr="Кофейня самообслуживания от белорусской франшизы “Кофе Саунд “– простой и  доступный вариант для начала своего бизнеса | Новости компании  Белфранчайзинг" id="162" name="Google Shape;16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717" y="8965"/>
            <a:ext cx="6849035" cy="684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/>
          <p:nvPr/>
        </p:nvSpPr>
        <p:spPr>
          <a:xfrm>
            <a:off x="7754471" y="3209364"/>
            <a:ext cx="4437529" cy="3631125"/>
          </a:xfrm>
          <a:prstGeom prst="rect">
            <a:avLst/>
          </a:prstGeom>
          <a:solidFill>
            <a:srgbClr val="6C4F4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754471" y="0"/>
            <a:ext cx="4437529" cy="318975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C4F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544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 txBox="1"/>
          <p:nvPr>
            <p:ph type="ctrTitle"/>
          </p:nvPr>
        </p:nvSpPr>
        <p:spPr>
          <a:xfrm>
            <a:off x="7754471" y="1213877"/>
            <a:ext cx="4437529" cy="7619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4F41"/>
              </a:buClr>
              <a:buSzPts val="4600"/>
              <a:buFont typeface="Corsiva"/>
              <a:buNone/>
            </a:pPr>
            <a:r>
              <a:rPr b="1" i="1" lang="ru-RU" sz="4600">
                <a:solidFill>
                  <a:srgbClr val="6C4F41"/>
                </a:solidFill>
                <a:latin typeface="Lobster"/>
                <a:ea typeface="Lobster"/>
                <a:cs typeface="Lobster"/>
                <a:sym typeface="Lobster"/>
              </a:rPr>
              <a:t>Доходы: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7933764" y="3429000"/>
            <a:ext cx="4078941" cy="229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CDBC"/>
              </a:buClr>
              <a:buSzPts val="3200"/>
              <a:buNone/>
            </a:pPr>
            <a:r>
              <a:rPr lang="ru-RU" sz="3000">
                <a:solidFill>
                  <a:srgbClr val="DACDBC"/>
                </a:solidFill>
                <a:latin typeface="Lobster"/>
                <a:ea typeface="Lobster"/>
                <a:cs typeface="Lobster"/>
                <a:sym typeface="Lobster"/>
              </a:rPr>
              <a:t>Продажа кофе, изготовленного из закупленного сырья, с наценкой; продажа, ремонт и обслуживание кофе-автоматов и запчастей</a:t>
            </a:r>
            <a:endParaRPr sz="6400">
              <a:solidFill>
                <a:srgbClr val="DACDB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descr="Selfcoffee" id="172" name="Google Shape;1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1833" y="-27255"/>
            <a:ext cx="3970805" cy="686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36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2023-09-29T14:41:44Z</dcterms:created>
  <dc:creator>Dell</dc:creator>
</cp:coreProperties>
</file>